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71" r:id="rId15"/>
    <p:sldId id="662" r:id="rId16"/>
    <p:sldId id="670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4C4C4"/>
    <a:srgbClr val="3A6292"/>
    <a:srgbClr val="BFBEBE"/>
    <a:srgbClr val="4370A7"/>
    <a:srgbClr val="FCF600"/>
    <a:srgbClr val="042A5C"/>
    <a:srgbClr val="042D64"/>
    <a:srgbClr val="053779"/>
    <a:srgbClr val="FFD437"/>
    <a:srgbClr val="3B6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1" autoAdjust="0"/>
    <p:restoredTop sz="82359" autoAdjust="0"/>
  </p:normalViewPr>
  <p:slideViewPr>
    <p:cSldViewPr showGuides="1">
      <p:cViewPr varScale="1">
        <p:scale>
          <a:sx n="100" d="100"/>
          <a:sy n="100" d="100"/>
        </p:scale>
        <p:origin x="894" y="84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3A629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 dirty="0" smtClean="0">
                <a:solidFill>
                  <a:srgbClr val="3A6292"/>
                </a:solidFill>
                <a:effectLst/>
              </a:rPr>
              <a:t>Skills Improvement</a:t>
            </a:r>
            <a:endParaRPr lang="zh-CN" altLang="zh-CN" sz="2400" dirty="0">
              <a:solidFill>
                <a:srgbClr val="3A6292"/>
              </a:solidFill>
              <a:effectLst/>
            </a:endParaRPr>
          </a:p>
        </c:rich>
      </c:tx>
      <c:layout>
        <c:manualLayout>
          <c:xMode val="edge"/>
          <c:yMode val="edge"/>
          <c:x val="0.28173471090902757"/>
          <c:y val="5.140877369629430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3A629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1">
            <a:lumMod val="20000"/>
            <a:lumOff val="80000"/>
          </a:schemeClr>
        </a:solidFill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>
          <a:contourClr>
            <a:schemeClr val="bg2">
              <a:lumMod val="75000"/>
            </a:schemeClr>
          </a:contourClr>
        </a:sp3d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3B6495"/>
            </a:solidFill>
            <a:ln>
              <a:noFill/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alpha val="60000"/>
                </a:schemeClr>
              </a:solidFill>
              <a:ln>
                <a:noFill/>
              </a:ln>
              <a:effectLst/>
              <a:sp3d/>
            </c:spPr>
          </c:dPt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design/code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2.5</c:v>
                </c:pt>
                <c:pt idx="1">
                  <c:v>4</c:v>
                </c:pt>
                <c:pt idx="2">
                  <c:v>3.5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1414696"/>
        <c:axId val="231415872"/>
        <c:axId val="0"/>
      </c:bar3DChart>
      <c:catAx>
        <c:axId val="231414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1415872"/>
        <c:crosses val="autoZero"/>
        <c:auto val="1"/>
        <c:lblAlgn val="ctr"/>
        <c:lblOffset val="100"/>
        <c:noMultiLvlLbl val="0"/>
      </c:catAx>
      <c:valAx>
        <c:axId val="231415872"/>
        <c:scaling>
          <c:orientation val="minMax"/>
        </c:scaling>
        <c:delete val="1"/>
        <c:axPos val="l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@" sourceLinked="0"/>
        <c:majorTickMark val="out"/>
        <c:minorTickMark val="none"/>
        <c:tickLblPos val="nextTo"/>
        <c:crossAx val="231414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11036098083487252"/>
          <c:y val="0.13442495935485829"/>
          <c:w val="0.32277075027948465"/>
          <c:h val="5.74871588859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900EF6-D920-4E3B-9BE6-E893BF222C5D}" type="presOf" srcId="{37D15CCA-E769-46DA-B7CB-1F58EA52B8C4}" destId="{7B3BE094-A40C-4C9B-9964-A7331BA42B94}" srcOrd="0" destOrd="0" presId="urn:microsoft.com/office/officeart/2005/8/layout/process2"/>
    <dgm:cxn modelId="{A09B4924-D375-4E79-BE66-9CABC77CA0F0}" type="presOf" srcId="{FB2871F8-C9F5-49C8-93BB-A1F140EBBFC2}" destId="{593AF8B8-5CDF-4A27-861B-76BD0591B9E6}" srcOrd="0" destOrd="0" presId="urn:microsoft.com/office/officeart/2005/8/layout/process2"/>
    <dgm:cxn modelId="{846A6FD8-C926-436F-9750-B26F674F8894}" type="presOf" srcId="{154DAC5D-AD54-4A88-875F-7DED30E317B0}" destId="{0138F44F-B7B8-44DD-87B4-4C452BD82CEE}" srcOrd="1" destOrd="0" presId="urn:microsoft.com/office/officeart/2005/8/layout/process2"/>
    <dgm:cxn modelId="{1EB5DAAF-FD25-44D5-B349-9C4F4D48934C}" type="presOf" srcId="{4DE5EF7F-7138-4764-A112-F254BA6ED525}" destId="{3416875D-DC5F-4289-A4A5-97F6747CC6A1}" srcOrd="1" destOrd="0" presId="urn:microsoft.com/office/officeart/2005/8/layout/process2"/>
    <dgm:cxn modelId="{D9393928-CB2F-4058-9ADD-5BDFF2E07CE1}" type="presOf" srcId="{37D15CCA-E769-46DA-B7CB-1F58EA52B8C4}" destId="{C9C281E1-6523-4FD0-A87C-105753E6E11A}" srcOrd="1" destOrd="0" presId="urn:microsoft.com/office/officeart/2005/8/layout/process2"/>
    <dgm:cxn modelId="{4A54B0BB-A81C-4AC4-824E-004B3369B801}" type="presOf" srcId="{154DAC5D-AD54-4A88-875F-7DED30E317B0}" destId="{ACC6DF2B-3D14-4A43-94CA-0389A3C3E128}" srcOrd="0" destOrd="0" presId="urn:microsoft.com/office/officeart/2005/8/layout/process2"/>
    <dgm:cxn modelId="{9E8967A7-ED8E-40D3-9BA4-B01D9EAAF99F}" type="presOf" srcId="{A82A78EE-BAF0-455F-8471-075F52E76EA6}" destId="{D150C13B-3A37-45B2-85B7-F6A873E95011}" srcOrd="0" destOrd="0" presId="urn:microsoft.com/office/officeart/2005/8/layout/process2"/>
    <dgm:cxn modelId="{91DF827A-D58B-44D3-97C7-D2AF398744BF}" type="presOf" srcId="{1BC419ED-F395-4F03-B9BD-64BA3AADAF63}" destId="{0D4E8CCD-F72C-4C5F-BFC7-E9FE47FE557A}" srcOrd="0" destOrd="0" presId="urn:microsoft.com/office/officeart/2005/8/layout/process2"/>
    <dgm:cxn modelId="{0AA72D82-0C30-46CF-A91E-0473B4F95DA7}" type="presOf" srcId="{250E189A-D855-4088-BEE1-567FBBE2162E}" destId="{9D3DE9F0-2341-4CC1-81D3-A113FA69132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793F1DCB-23A7-40F6-82DF-645340B3F678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B0D10009-28D1-4B47-9671-0187739B7E7D}" type="presOf" srcId="{4DE5EF7F-7138-4764-A112-F254BA6ED525}" destId="{BB089907-DCBE-4F8F-9C83-68B6C2EB4DB0}" srcOrd="0" destOrd="0" presId="urn:microsoft.com/office/officeart/2005/8/layout/process2"/>
    <dgm:cxn modelId="{D6859518-CA10-4136-A0FE-699F86516FDA}" type="presParOf" srcId="{593AF8B8-5CDF-4A27-861B-76BD0591B9E6}" destId="{D150C13B-3A37-45B2-85B7-F6A873E95011}" srcOrd="0" destOrd="0" presId="urn:microsoft.com/office/officeart/2005/8/layout/process2"/>
    <dgm:cxn modelId="{63849B2F-6C0E-4DF8-B398-EA094723B12E}" type="presParOf" srcId="{593AF8B8-5CDF-4A27-861B-76BD0591B9E6}" destId="{BB089907-DCBE-4F8F-9C83-68B6C2EB4DB0}" srcOrd="1" destOrd="0" presId="urn:microsoft.com/office/officeart/2005/8/layout/process2"/>
    <dgm:cxn modelId="{8550B4BE-7BAE-418B-B966-9F84CB86109F}" type="presParOf" srcId="{BB089907-DCBE-4F8F-9C83-68B6C2EB4DB0}" destId="{3416875D-DC5F-4289-A4A5-97F6747CC6A1}" srcOrd="0" destOrd="0" presId="urn:microsoft.com/office/officeart/2005/8/layout/process2"/>
    <dgm:cxn modelId="{DEC41665-D967-4BCE-AFAE-AD60480F3636}" type="presParOf" srcId="{593AF8B8-5CDF-4A27-861B-76BD0591B9E6}" destId="{75669A98-FA2B-4C8A-AD9B-3CB17E8461D8}" srcOrd="2" destOrd="0" presId="urn:microsoft.com/office/officeart/2005/8/layout/process2"/>
    <dgm:cxn modelId="{3FE25989-9087-4EF4-979D-2942CA917841}" type="presParOf" srcId="{593AF8B8-5CDF-4A27-861B-76BD0591B9E6}" destId="{7B3BE094-A40C-4C9B-9964-A7331BA42B94}" srcOrd="3" destOrd="0" presId="urn:microsoft.com/office/officeart/2005/8/layout/process2"/>
    <dgm:cxn modelId="{4A6CDBB0-31AB-42A9-BCE8-A2082A07847D}" type="presParOf" srcId="{7B3BE094-A40C-4C9B-9964-A7331BA42B94}" destId="{C9C281E1-6523-4FD0-A87C-105753E6E11A}" srcOrd="0" destOrd="0" presId="urn:microsoft.com/office/officeart/2005/8/layout/process2"/>
    <dgm:cxn modelId="{7BF34A76-8770-496F-BD4D-F1EF7D39C13D}" type="presParOf" srcId="{593AF8B8-5CDF-4A27-861B-76BD0591B9E6}" destId="{9D3DE9F0-2341-4CC1-81D3-A113FA691324}" srcOrd="4" destOrd="0" presId="urn:microsoft.com/office/officeart/2005/8/layout/process2"/>
    <dgm:cxn modelId="{8D44FEE2-BDA4-422B-9558-CE0D9E0B7496}" type="presParOf" srcId="{593AF8B8-5CDF-4A27-861B-76BD0591B9E6}" destId="{ACC6DF2B-3D14-4A43-94CA-0389A3C3E128}" srcOrd="5" destOrd="0" presId="urn:microsoft.com/office/officeart/2005/8/layout/process2"/>
    <dgm:cxn modelId="{E48F1521-9F23-4C25-B8D8-917B311D7811}" type="presParOf" srcId="{ACC6DF2B-3D14-4A43-94CA-0389A3C3E128}" destId="{0138F44F-B7B8-44DD-87B4-4C452BD82CEE}" srcOrd="0" destOrd="0" presId="urn:microsoft.com/office/officeart/2005/8/layout/process2"/>
    <dgm:cxn modelId="{D7B75121-912B-4A5B-A6D5-B5103EA8F30F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3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3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3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3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3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3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3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3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3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300" b="1" kern="1200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3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3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3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Good 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Mao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</a:t>
            </a:r>
            <a:r>
              <a:rPr lang="en-GB" altLang="ja-JP" b="1" dirty="0" smtClean="0"/>
              <a:t>coding.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All the functions of CG are implemented at this stage</a:t>
            </a:r>
            <a:r>
              <a:rPr lang="en-GB" altLang="ja-JP" b="1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So, this is </a:t>
            </a:r>
            <a:r>
              <a:rPr lang="en-GB" altLang="ja-JP" b="1" baseline="0" dirty="0" smtClean="0"/>
              <a:t>the most important stage in CG development, and </a:t>
            </a:r>
            <a:r>
              <a:rPr lang="en-US" altLang="ja-JP" b="1" baseline="0" dirty="0" smtClean="0"/>
              <a:t>I completed the SMOTD module code independently.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The </a:t>
            </a:r>
            <a:r>
              <a:rPr lang="en-US" altLang="ja-JP" b="1" dirty="0" smtClean="0"/>
              <a:t>column of total shows the code amount of each module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</a:t>
            </a:r>
            <a:r>
              <a:rPr lang="en-US" altLang="ja-JP" b="1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Unit testing using cross-test method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0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my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skills has been improved so much.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/>
              <a:t>Especially in parts of CG </a:t>
            </a:r>
            <a:r>
              <a:rPr lang="en-US" altLang="ja-JP" b="1" dirty="0" smtClean="0"/>
              <a:t>development.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can develop medium difficulty module .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be able to develop some simple frameworks and core code.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Thanks</a:t>
            </a:r>
            <a:r>
              <a:rPr lang="en-GB" altLang="zh-CN" b="1" baseline="0" dirty="0" smtClean="0"/>
              <a:t> to my </a:t>
            </a:r>
            <a:r>
              <a:rPr lang="en-GB" altLang="zh-CN" b="1" baseline="0" dirty="0" smtClean="0"/>
              <a:t>instructors and teammates.</a:t>
            </a:r>
            <a:r>
              <a:rPr lang="en-US" altLang="zh-CN" b="1" baseline="0" dirty="0" smtClean="0"/>
              <a:t> They gave me a lot of help.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 divided my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 five parts.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baseline="0" dirty="0" smtClean="0"/>
              <a:t>My work is mainly </a:t>
            </a:r>
            <a:r>
              <a:rPr lang="en-US" altLang="zh-CN" sz="1200" b="1" dirty="0" smtClean="0"/>
              <a:t>Code Generator </a:t>
            </a:r>
            <a:r>
              <a:rPr lang="en-US" altLang="zh-CN" b="1" baseline="0" dirty="0" smtClean="0"/>
              <a:t>development. </a:t>
            </a:r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Customer can generate MCU driver code quickly by code generator.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This is steps for using the </a:t>
            </a:r>
            <a:r>
              <a:rPr lang="en-US" altLang="zh-CN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/>
              <a:t>The yellow part is my tasks.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The SMOTD is a new module in all modules</a:t>
            </a:r>
            <a:endParaRPr lang="zh-CN" altLang="en-US" sz="1200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There 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 second stage is detailed design, 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designed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2018/3/28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836712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32706"/>
              </p:ext>
            </p:extLst>
          </p:nvPr>
        </p:nvGraphicFramePr>
        <p:xfrm>
          <a:off x="2146680" y="2514948"/>
          <a:ext cx="8269800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1013936"/>
                <a:gridCol w="1152128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Module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A5C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2D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2037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889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3615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6700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1800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3400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930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圆角矩形标注 27"/>
          <p:cNvSpPr/>
          <p:nvPr/>
        </p:nvSpPr>
        <p:spPr>
          <a:xfrm>
            <a:off x="9590400" y="1230449"/>
            <a:ext cx="2256640" cy="1029954"/>
          </a:xfrm>
          <a:prstGeom prst="wedgeRoundRectCallout">
            <a:avLst>
              <a:gd name="adj1" fmla="val -41200"/>
              <a:gd name="adj2" fmla="val 8795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Easy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r>
              <a:rPr kumimoji="1" lang="en-US" altLang="zh-CN" b="1" dirty="0" smtClean="0">
                <a:solidFill>
                  <a:schemeClr val="dk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/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New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02" y="1019157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2" y="4138730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91" y="2680688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7052630" y="3301039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3151528" y="3376261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228422" y="5170772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866156" y="5391016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945383" y="3000781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393208" y="3499776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218601" y="5429077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707761" y="4723726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273095" y="4637895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46457" y="338282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29799" y="3196005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777455" y="5361041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222233" y="862896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802919" y="924834"/>
            <a:ext cx="1797542" cy="612648"/>
          </a:xfrm>
          <a:prstGeom prst="wedgeRoundRectCallout">
            <a:avLst>
              <a:gd name="adj1" fmla="val -47548"/>
              <a:gd name="adj2" fmla="val 11888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23645"/>
              </p:ext>
            </p:extLst>
          </p:nvPr>
        </p:nvGraphicFramePr>
        <p:xfrm>
          <a:off x="4553192" y="1948266"/>
          <a:ext cx="560324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49"/>
                <a:gridCol w="1867749"/>
                <a:gridCol w="1867749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 Case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SMOTD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7382" y="3278999"/>
            <a:ext cx="5348186" cy="28036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428" y="991775"/>
            <a:ext cx="5844263" cy="3487396"/>
          </a:xfrm>
          <a:prstGeom prst="rect">
            <a:avLst/>
          </a:prstGeom>
        </p:spPr>
      </p:pic>
      <p:sp>
        <p:nvSpPr>
          <p:cNvPr id="40" name="圆角矩形标注 39"/>
          <p:cNvSpPr/>
          <p:nvPr/>
        </p:nvSpPr>
        <p:spPr>
          <a:xfrm>
            <a:off x="9282237" y="1407910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Unit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88618"/>
              </p:ext>
            </p:extLst>
          </p:nvPr>
        </p:nvGraphicFramePr>
        <p:xfrm>
          <a:off x="3549125" y="1973402"/>
          <a:ext cx="6050874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71"/>
                <a:gridCol w="1800200"/>
                <a:gridCol w="2639903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Test document size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TAU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12BIT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IICA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PORT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DTC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  sheet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KEY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0" dirty="0" smtClean="0"/>
                        <a:t>  sheet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7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867"/>
    </mc:Choice>
    <mc:Fallback xmlns="">
      <p:transition advTm="2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8" grpId="0" animBg="1"/>
      <p:bldP spid="32" grpId="0"/>
      <p:bldP spid="34" grpId="0"/>
      <p:bldP spid="36" grpId="0"/>
      <p:bldP spid="37" grpId="0"/>
      <p:bldP spid="38" grpId="0" animBg="1"/>
      <p:bldP spid="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6744069" y="4600800"/>
            <a:ext cx="468052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744071" y="3776400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44071" y="2910683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09949" y="2003580"/>
            <a:ext cx="468052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999" y="202138"/>
            <a:ext cx="8520000" cy="498598"/>
          </a:xfrm>
        </p:spPr>
        <p:txBody>
          <a:bodyPr/>
          <a:lstStyle/>
          <a:p>
            <a:r>
              <a:rPr lang="en-US" altLang="ja-JP" sz="3600" dirty="0">
                <a:solidFill>
                  <a:srgbClr val="06418C"/>
                </a:solidFill>
                <a:ea typeface="宋体" panose="02010600030101010101" pitchFamily="2" charset="-122"/>
              </a:rPr>
              <a:t>Achievement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759999" y="6495663"/>
            <a:ext cx="672075" cy="161583"/>
          </a:xfrm>
        </p:spPr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13</a:t>
            </a:fld>
            <a:endParaRPr lang="de-DE" dirty="0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312022" y="200358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6312023" y="2910682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6312022" y="37764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6312023" y="4600800"/>
            <a:ext cx="432047" cy="34368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357603" y="5154503"/>
            <a:ext cx="1440160" cy="459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No experience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36394" y="4694046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Easy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67992" y="3932424"/>
            <a:ext cx="1008113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Normal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94355" y="3048380"/>
            <a:ext cx="1307732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Complicated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36394" y="2104736"/>
            <a:ext cx="1121215" cy="311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</a:t>
            </a:r>
            <a:r>
              <a:rPr lang="en-US" altLang="zh-CN" sz="1400" dirty="0" smtClean="0">
                <a:solidFill>
                  <a:schemeClr val="tx1"/>
                </a:solidFill>
              </a:rPr>
              <a:t>xpert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3432" y="1125564"/>
            <a:ext cx="2952328" cy="388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3A6292"/>
                </a:solidFill>
              </a:rPr>
              <a:t>Work Achievement</a:t>
            </a:r>
            <a:endParaRPr lang="zh-CN" altLang="en-US" sz="2400" b="1" dirty="0">
              <a:solidFill>
                <a:srgbClr val="3A6292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1148"/>
              </p:ext>
            </p:extLst>
          </p:nvPr>
        </p:nvGraphicFramePr>
        <p:xfrm>
          <a:off x="528946" y="1944272"/>
          <a:ext cx="5025407" cy="284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809"/>
                <a:gridCol w="1173704"/>
                <a:gridCol w="1152128"/>
                <a:gridCol w="1436766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700" dirty="0" smtClean="0"/>
                        <a:t>RL78H1D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700" dirty="0" smtClean="0"/>
                        <a:t>RL78G1J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Summary</a:t>
                      </a:r>
                      <a:endParaRPr lang="zh-CN" altLang="en-US" dirty="0"/>
                    </a:p>
                  </a:txBody>
                  <a:tcPr/>
                </a:tc>
              </a:tr>
              <a:tr h="673193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Detail design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37 sheets</a:t>
                      </a:r>
                      <a:endParaRPr lang="zh-CN" altLang="en-US" b="1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Coding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22075 lines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Hardware</a:t>
                      </a:r>
                      <a:r>
                        <a:rPr lang="en-US" altLang="zh-CN" baseline="0" dirty="0" smtClean="0"/>
                        <a:t>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16 cases</a:t>
                      </a:r>
                      <a:endParaRPr lang="zh-CN" altLang="en-US" b="1" dirty="0"/>
                    </a:p>
                  </a:txBody>
                  <a:tcPr/>
                </a:tc>
              </a:tr>
              <a:tr h="584056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Unit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37 sheets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2667655089"/>
              </p:ext>
            </p:extLst>
          </p:nvPr>
        </p:nvGraphicFramePr>
        <p:xfrm>
          <a:off x="6432074" y="889102"/>
          <a:ext cx="5452090" cy="5234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4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Graphic spid="2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13202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</a:t>
            </a:r>
            <a:r>
              <a:rPr lang="en-US" altLang="zh-CN" sz="2000" dirty="0"/>
              <a:t>to be ready </a:t>
            </a:r>
            <a:r>
              <a:rPr lang="en-US" altLang="zh-CN" sz="2000" dirty="0" smtClean="0"/>
              <a:t>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44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r>
              <a:rPr lang="zh-CN" altLang="en-US" dirty="0"/>
              <a:t> 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28" grpId="0"/>
      <p:bldP spid="29" grpId="0"/>
      <p:bldP spid="30" grpId="0" animBg="1"/>
      <p:bldP spid="31" grpId="0" animBg="1"/>
      <p:bldP spid="32" grpId="0"/>
      <p:bldP spid="33" grpId="0"/>
      <p:bldP spid="34" grpId="0"/>
      <p:bldP spid="26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kumimoji="1" lang="en-US" altLang="ja-JP" sz="4800" b="1" dirty="0" smtClean="0">
              <a:solidFill>
                <a:srgbClr val="002060"/>
              </a:solidFill>
              <a:latin typeface="Arial" panose="020B0604020202020204" pitchFamily="34" charset="0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02726683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408368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677259"/>
            <a:ext cx="105116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tx2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r>
              <a:rPr lang="en-US" altLang="zh-CN" sz="2000" b="1" dirty="0"/>
              <a:t> </a:t>
            </a:r>
            <a:r>
              <a:rPr lang="en-US" altLang="zh-CN" sz="2400" dirty="0"/>
              <a:t>CG is short for Code </a:t>
            </a:r>
            <a:r>
              <a:rPr lang="en-US" altLang="zh-CN" sz="2400" dirty="0" smtClean="0"/>
              <a:t>Generator. </a:t>
            </a:r>
            <a:endParaRPr lang="en-US" altLang="ja-JP" sz="2400" dirty="0"/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71696" y="28345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8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10431"/>
              </p:ext>
            </p:extLst>
          </p:nvPr>
        </p:nvGraphicFramePr>
        <p:xfrm>
          <a:off x="1130688" y="2251730"/>
          <a:ext cx="287708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378"/>
                <a:gridCol w="200670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 (new </a:t>
                      </a:r>
                      <a:r>
                        <a:rPr lang="en-US" altLang="zh-CN" sz="1400" b="1" dirty="0" smtClean="0"/>
                        <a:t>module</a:t>
                      </a:r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4150519" y="4632212"/>
            <a:ext cx="1135073" cy="20924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4127500" y="3136900"/>
            <a:ext cx="1752020" cy="1164552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4007768" y="3933056"/>
            <a:ext cx="1592084" cy="582645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573016"/>
            <a:ext cx="202187" cy="61714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068960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34845" y="4509120"/>
            <a:ext cx="1757722" cy="468319"/>
          </a:xfrm>
          <a:prstGeom prst="wedgeRoundRectCallout">
            <a:avLst>
              <a:gd name="adj1" fmla="val 33220"/>
              <a:gd name="adj2" fmla="val -1310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User’s </a:t>
            </a:r>
            <a:r>
              <a:rPr lang="en-US" altLang="zh-CN" sz="1600" dirty="0" smtClean="0">
                <a:solidFill>
                  <a:schemeClr val="tx1"/>
                </a:solidFill>
              </a:rPr>
              <a:t>Manual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40000" y="5361096"/>
            <a:ext cx="2016224" cy="618128"/>
          </a:xfrm>
          <a:prstGeom prst="wedgeRoundRectCallout">
            <a:avLst>
              <a:gd name="adj1" fmla="val 62804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7700938" y="1268760"/>
            <a:ext cx="3240360" cy="1008112"/>
          </a:xfrm>
          <a:prstGeom prst="wedgeEllipseCallout">
            <a:avLst>
              <a:gd name="adj1" fmla="val -52707"/>
              <a:gd name="adj2" fmla="val 7890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chip's information from the manual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46120"/>
              <a:gd name="adj2" fmla="val 11832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10052"/>
              </p:ext>
            </p:extLst>
          </p:nvPr>
        </p:nvGraphicFramePr>
        <p:xfrm>
          <a:off x="2989678" y="3453350"/>
          <a:ext cx="541057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42"/>
                <a:gridCol w="1531461"/>
                <a:gridCol w="2309975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Module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Design document size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  sheet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  sheet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11339</TotalTime>
  <Words>1094</Words>
  <Application>Microsoft Office PowerPoint</Application>
  <PresentationFormat>宽屏</PresentationFormat>
  <Paragraphs>472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GungsuhChe</vt:lpstr>
      <vt:lpstr>Meiryo</vt:lpstr>
      <vt:lpstr>Meiryo</vt:lpstr>
      <vt:lpstr>MS PGothic</vt:lpstr>
      <vt:lpstr>MS PGothic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 ContentS</vt:lpstr>
      <vt:lpstr>WORKing ContentS </vt:lpstr>
      <vt:lpstr>WORKing ContentS </vt:lpstr>
      <vt:lpstr>WORKing ContentS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565</cp:revision>
  <cp:lastPrinted>2017-07-27T05:07:36Z</cp:lastPrinted>
  <dcterms:created xsi:type="dcterms:W3CDTF">2017-02-15T16:41:34Z</dcterms:created>
  <dcterms:modified xsi:type="dcterms:W3CDTF">2018-03-28T03:35:26Z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